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Lancelot"/>
      <p:regular r:id="rId17"/>
    </p:embeddedFont>
    <p:embeddedFont>
      <p:font typeface="Micro 5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ancelot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icro5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18ea85819ed0ba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18ea85819ed0ba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18ea85819ed0ba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18ea85819ed0ba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90d77bc8a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90d77bc8a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18ea85819ed0ba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18ea85819ed0ba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18ea85819ed0ba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18ea85819ed0ba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8ea85819ed0ba3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8ea85819ed0ba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3.jpg"/><Relationship Id="rId5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1" Type="http://schemas.openxmlformats.org/officeDocument/2006/relationships/image" Target="../media/image7.jpg"/><Relationship Id="rId10" Type="http://schemas.openxmlformats.org/officeDocument/2006/relationships/image" Target="../media/image16.jpg"/><Relationship Id="rId12" Type="http://schemas.openxmlformats.org/officeDocument/2006/relationships/image" Target="../media/image12.jpg"/><Relationship Id="rId9" Type="http://schemas.openxmlformats.org/officeDocument/2006/relationships/image" Target="../media/image11.jp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7" Type="http://schemas.openxmlformats.org/officeDocument/2006/relationships/image" Target="../media/image4.png"/><Relationship Id="rId8" Type="http://schemas.openxmlformats.org/officeDocument/2006/relationships/image" Target="../media/image1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figma.com/proto/vbn3zOjQmTd192NxnXdfBn/Hi-Fi-Prototype---Deliverable--3?node-id=1-3&amp;p=f&amp;t=mzYseyn4HFzdOtGF-0&amp;scaling=scale-down&amp;content-scaling=fixed&amp;page-id=0%3A1&amp;starting-point-node-id=1%3A4&amp;show-proto-sidebar=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018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11708" y="726287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87BEFF"/>
                </a:solidFill>
                <a:latin typeface="Lancelot"/>
                <a:ea typeface="Lancelot"/>
                <a:cs typeface="Lancelot"/>
                <a:sym typeface="Lancelot"/>
              </a:rPr>
              <a:t>EXPQuest</a:t>
            </a:r>
            <a:endParaRPr sz="5000">
              <a:solidFill>
                <a:srgbClr val="87BEFF"/>
              </a:solidFill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52603" y="2493807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015">
                <a:solidFill>
                  <a:srgbClr val="87BEFF"/>
                </a:solidFill>
                <a:latin typeface="Micro 5"/>
                <a:ea typeface="Micro 5"/>
                <a:cs typeface="Micro 5"/>
                <a:sym typeface="Micro 5"/>
              </a:rPr>
              <a:t>Jo, Devin, Alex</a:t>
            </a:r>
            <a:endParaRPr sz="2015">
              <a:solidFill>
                <a:srgbClr val="87BEFF"/>
              </a:solidFill>
              <a:latin typeface="Micro 5"/>
              <a:ea typeface="Micro 5"/>
              <a:cs typeface="Micro 5"/>
              <a:sym typeface="Micro 5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600" y="1793099"/>
            <a:ext cx="985775" cy="9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Lancelot"/>
                <a:ea typeface="Lancelot"/>
                <a:cs typeface="Lancelot"/>
                <a:sym typeface="Lancelot"/>
              </a:rPr>
              <a:t>Introduction &amp; Problem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Lancelot"/>
              <a:buChar char="-"/>
            </a:pP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EXPQuest - Works to combat social anxiety</a:t>
            </a:r>
            <a:endParaRPr sz="2300">
              <a:solidFill>
                <a:srgbClr val="000000"/>
              </a:solidFill>
              <a:latin typeface="Lancelot"/>
              <a:ea typeface="Lancelot"/>
              <a:cs typeface="Lancelot"/>
              <a:sym typeface="Lancelo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Lancelot"/>
              <a:buChar char="-"/>
            </a:pP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Target </a:t>
            </a: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Audience</a:t>
            </a: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: Teens and </a:t>
            </a: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young</a:t>
            </a:r>
            <a:r>
              <a:rPr lang="en" sz="2300">
                <a:solidFill>
                  <a:srgbClr val="000000"/>
                </a:solidFill>
                <a:latin typeface="Lancelot"/>
                <a:ea typeface="Lancelot"/>
                <a:cs typeface="Lancelot"/>
                <a:sym typeface="Lancelot"/>
              </a:rPr>
              <a:t> adults that struggle with social anxiety</a:t>
            </a:r>
            <a:endParaRPr sz="2300">
              <a:solidFill>
                <a:srgbClr val="000000"/>
              </a:solidFill>
              <a:latin typeface="Lancelot"/>
              <a:ea typeface="Lancelot"/>
              <a:cs typeface="Lancelot"/>
              <a:sym typeface="Lancelot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625" y="2463100"/>
            <a:ext cx="1862574" cy="141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0598" y="2463100"/>
            <a:ext cx="2636496" cy="141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4091" y="2463100"/>
            <a:ext cx="1848478" cy="14124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798163" y="2083228"/>
            <a:ext cx="153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icro 5"/>
                <a:ea typeface="Micro 5"/>
                <a:cs typeface="Micro 5"/>
                <a:sym typeface="Micro 5"/>
              </a:rPr>
              <a:t>Average User</a:t>
            </a:r>
            <a:endParaRPr sz="1800">
              <a:solidFill>
                <a:schemeClr val="dk2"/>
              </a:solidFill>
              <a:latin typeface="Micro 5"/>
              <a:ea typeface="Micro 5"/>
              <a:cs typeface="Micro 5"/>
              <a:sym typeface="Micro 5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3642588" y="2110053"/>
            <a:ext cx="153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icro 5"/>
                <a:ea typeface="Micro 5"/>
                <a:cs typeface="Micro 5"/>
                <a:sym typeface="Micro 5"/>
              </a:rPr>
              <a:t>Power </a:t>
            </a:r>
            <a:r>
              <a:rPr lang="en" sz="1800">
                <a:solidFill>
                  <a:schemeClr val="dk2"/>
                </a:solidFill>
                <a:latin typeface="Micro 5"/>
                <a:ea typeface="Micro 5"/>
                <a:cs typeface="Micro 5"/>
                <a:sym typeface="Micro 5"/>
              </a:rPr>
              <a:t>User</a:t>
            </a:r>
            <a:endParaRPr sz="1800">
              <a:solidFill>
                <a:schemeClr val="dk2"/>
              </a:solidFill>
              <a:latin typeface="Micro 5"/>
              <a:ea typeface="Micro 5"/>
              <a:cs typeface="Micro 5"/>
              <a:sym typeface="Micro 5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6643088" y="2110053"/>
            <a:ext cx="153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icro 5"/>
                <a:ea typeface="Micro 5"/>
                <a:cs typeface="Micro 5"/>
                <a:sym typeface="Micro 5"/>
              </a:rPr>
              <a:t>Casual </a:t>
            </a:r>
            <a:r>
              <a:rPr lang="en" sz="1800">
                <a:solidFill>
                  <a:schemeClr val="dk2"/>
                </a:solidFill>
                <a:latin typeface="Micro 5"/>
                <a:ea typeface="Micro 5"/>
                <a:cs typeface="Micro 5"/>
                <a:sym typeface="Micro 5"/>
              </a:rPr>
              <a:t>User</a:t>
            </a:r>
            <a:endParaRPr sz="1800">
              <a:solidFill>
                <a:schemeClr val="dk2"/>
              </a:solidFill>
              <a:latin typeface="Micro 5"/>
              <a:ea typeface="Micro 5"/>
              <a:cs typeface="Micro 5"/>
              <a:sym typeface="Micro 5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Lancelot"/>
                <a:ea typeface="Lancelot"/>
                <a:cs typeface="Lancelot"/>
                <a:sym typeface="Lancelot"/>
              </a:rPr>
              <a:t>Design Evolution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Lancelot"/>
              <a:buChar char="-"/>
            </a:pPr>
            <a:r>
              <a:rPr lang="en" sz="2900">
                <a:latin typeface="Lancelot"/>
                <a:ea typeface="Lancelot"/>
                <a:cs typeface="Lancelot"/>
                <a:sym typeface="Lancelot"/>
              </a:rPr>
              <a:t>EXPQuest from Group 1 of Section 5</a:t>
            </a:r>
            <a:endParaRPr sz="2900">
              <a:latin typeface="Lancelot"/>
              <a:ea typeface="Lancelot"/>
              <a:cs typeface="Lancelot"/>
              <a:sym typeface="Lancelot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Font typeface="Lancelot"/>
              <a:buChar char="-"/>
            </a:pPr>
            <a:r>
              <a:rPr lang="en" sz="2900">
                <a:latin typeface="Lancelot"/>
                <a:ea typeface="Lancelot"/>
                <a:cs typeface="Lancelot"/>
                <a:sym typeface="Lancelot"/>
              </a:rPr>
              <a:t>Feedback: </a:t>
            </a:r>
            <a:endParaRPr sz="2900">
              <a:latin typeface="Lancelot"/>
              <a:ea typeface="Lancelot"/>
              <a:cs typeface="Lancelot"/>
              <a:sym typeface="Lancelot"/>
            </a:endParaRPr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Font typeface="Lancelot"/>
              <a:buChar char="-"/>
            </a:pPr>
            <a:r>
              <a:rPr lang="en" sz="2500">
                <a:latin typeface="Lancelot"/>
                <a:ea typeface="Lancelot"/>
                <a:cs typeface="Lancelot"/>
                <a:sym typeface="Lancelot"/>
              </a:rPr>
              <a:t>Minor changes UI</a:t>
            </a:r>
            <a:endParaRPr sz="2500">
              <a:latin typeface="Lancelot"/>
              <a:ea typeface="Lancelot"/>
              <a:cs typeface="Lancelot"/>
              <a:sym typeface="Lancelot"/>
            </a:endParaRPr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Font typeface="Lancelot"/>
              <a:buChar char="-"/>
            </a:pPr>
            <a:r>
              <a:rPr lang="en" sz="2500">
                <a:latin typeface="Lancelot"/>
                <a:ea typeface="Lancelot"/>
                <a:cs typeface="Lancelot"/>
                <a:sym typeface="Lancelot"/>
              </a:rPr>
              <a:t>New feature that allows user to kill villagers</a:t>
            </a:r>
            <a:endParaRPr sz="2500">
              <a:latin typeface="Lancelot"/>
              <a:ea typeface="Lancelot"/>
              <a:cs typeface="Lancelot"/>
              <a:sym typeface="Lancelo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16"/>
          <p:cNvCxnSpPr/>
          <p:nvPr/>
        </p:nvCxnSpPr>
        <p:spPr>
          <a:xfrm>
            <a:off x="3721527" y="2980892"/>
            <a:ext cx="19287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151" y="1027817"/>
            <a:ext cx="1928700" cy="3906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8150" y="1038393"/>
            <a:ext cx="1998350" cy="397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4182" y="992748"/>
            <a:ext cx="1998350" cy="4068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4179" y="1034478"/>
            <a:ext cx="1998350" cy="4006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15112" y="831642"/>
            <a:ext cx="2156475" cy="4238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 rotWithShape="1">
          <a:blip r:embed="rId8">
            <a:alphaModFix/>
          </a:blip>
          <a:srcRect b="10178" l="19388" r="20210" t="17273"/>
          <a:stretch/>
        </p:blipFill>
        <p:spPr>
          <a:xfrm>
            <a:off x="1477127" y="1254142"/>
            <a:ext cx="2156475" cy="34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77125" y="1223992"/>
            <a:ext cx="2156476" cy="34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33163" y="1223992"/>
            <a:ext cx="2244400" cy="345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433183" y="1237986"/>
            <a:ext cx="2156475" cy="3425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33175" y="1237992"/>
            <a:ext cx="2244400" cy="342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2935213" y="808274"/>
            <a:ext cx="153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icro 5"/>
                <a:ea typeface="Micro 5"/>
                <a:cs typeface="Micro 5"/>
                <a:sym typeface="Micro 5"/>
              </a:rPr>
              <a:t>Low-Fi</a:t>
            </a:r>
            <a:endParaRPr sz="2400">
              <a:latin typeface="Micro 5"/>
              <a:ea typeface="Micro 5"/>
              <a:cs typeface="Micro 5"/>
              <a:sym typeface="Micro 5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4867268" y="417495"/>
            <a:ext cx="153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icro 5"/>
                <a:ea typeface="Micro 5"/>
                <a:cs typeface="Micro 5"/>
                <a:sym typeface="Micro 5"/>
              </a:rPr>
              <a:t>High</a:t>
            </a:r>
            <a:r>
              <a:rPr lang="en" sz="2400">
                <a:latin typeface="Micro 5"/>
                <a:ea typeface="Micro 5"/>
                <a:cs typeface="Micro 5"/>
                <a:sym typeface="Micro 5"/>
              </a:rPr>
              <a:t>-Fi</a:t>
            </a:r>
            <a:endParaRPr sz="2400">
              <a:latin typeface="Micro 5"/>
              <a:ea typeface="Micro 5"/>
              <a:cs typeface="Micro 5"/>
              <a:sym typeface="Micro 5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Lancelot"/>
                <a:ea typeface="Lancelot"/>
                <a:cs typeface="Lancelot"/>
                <a:sym typeface="Lancelot"/>
              </a:rPr>
              <a:t>Live Demo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311709" y="1197871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latin typeface="Lancelot"/>
                <a:ea typeface="Lancelot"/>
                <a:cs typeface="Lancelot"/>
                <a:sym typeface="Lancelot"/>
                <a:hlinkClick r:id="rId3"/>
              </a:rPr>
              <a:t>https://www.figma.com/proto/vbn3zOjQmTd192NxnXdfBn/Hi-Fi-Prototype---Deliverable--3?node-id=1-3&amp;p=f&amp;t=mzYseyn4HFzdOtGF-0&amp;scaling=scale-down&amp;content-scaling=fixed&amp;page-id=0%3A1&amp;starting-point-node-id=1%3A4&amp;show-proto-sidebar=1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Lancelot"/>
                <a:ea typeface="Lancelot"/>
                <a:cs typeface="Lancelot"/>
                <a:sym typeface="Lancelot"/>
              </a:rPr>
              <a:t>Testing &amp; Iteration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D0186"/>
              </a:buClr>
              <a:buSzPts val="2000"/>
              <a:buFont typeface="Lancelot"/>
              <a:buChar char="●"/>
            </a:pPr>
            <a:r>
              <a:rPr lang="en" sz="20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Navigation bar was misleading, so we added simple to understand icons</a:t>
            </a:r>
            <a:endParaRPr sz="2000">
              <a:solidFill>
                <a:srgbClr val="0D0186"/>
              </a:solidFill>
              <a:latin typeface="Lancelot"/>
              <a:ea typeface="Lancelot"/>
              <a:cs typeface="Lancelot"/>
              <a:sym typeface="Lancelo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ncelot"/>
              <a:ea typeface="Lancelot"/>
              <a:cs typeface="Lancelot"/>
              <a:sym typeface="Lancelo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ncelot"/>
              <a:ea typeface="Lancelot"/>
              <a:cs typeface="Lancelot"/>
              <a:sym typeface="Lancelot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rgbClr val="0D0186"/>
              </a:buClr>
              <a:buSzPts val="2000"/>
              <a:buFont typeface="Lancelot"/>
              <a:buChar char="●"/>
            </a:pPr>
            <a:r>
              <a:rPr lang="en" sz="20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Testing users </a:t>
            </a:r>
            <a:r>
              <a:rPr lang="en" sz="20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pitched</a:t>
            </a:r>
            <a:r>
              <a:rPr lang="en" sz="20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 the wonderful idea of killing villagers!</a:t>
            </a:r>
            <a:endParaRPr sz="2000">
              <a:solidFill>
                <a:srgbClr val="0D0186"/>
              </a:solidFill>
              <a:latin typeface="Lancelot"/>
              <a:ea typeface="Lancelot"/>
              <a:cs typeface="Lancelot"/>
              <a:sym typeface="Lancelo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ncelot"/>
              <a:ea typeface="Lancelot"/>
              <a:cs typeface="Lancelot"/>
              <a:sym typeface="Lancelo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3">
            <a:alphaModFix/>
          </a:blip>
          <a:srcRect b="12670" l="2534" r="0" t="8922"/>
          <a:stretch/>
        </p:blipFill>
        <p:spPr>
          <a:xfrm>
            <a:off x="1162375" y="1810925"/>
            <a:ext cx="2654675" cy="55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 rotWithShape="1">
          <a:blip r:embed="rId4">
            <a:alphaModFix/>
          </a:blip>
          <a:srcRect b="0" l="2856" r="0" t="0"/>
          <a:stretch/>
        </p:blipFill>
        <p:spPr>
          <a:xfrm>
            <a:off x="5635450" y="1836150"/>
            <a:ext cx="2277876" cy="501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18"/>
          <p:cNvCxnSpPr/>
          <p:nvPr/>
        </p:nvCxnSpPr>
        <p:spPr>
          <a:xfrm>
            <a:off x="3980152" y="2085388"/>
            <a:ext cx="1492200" cy="33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8" name="Google Shape;13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0775" y="3218796"/>
            <a:ext cx="2277875" cy="1164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311700" y="221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Lancelot"/>
                <a:ea typeface="Lancelot"/>
                <a:cs typeface="Lancelot"/>
                <a:sym typeface="Lancelot"/>
              </a:rPr>
              <a:t>Conclusion</a:t>
            </a:r>
            <a:endParaRPr>
              <a:latin typeface="Lancelot"/>
              <a:ea typeface="Lancelot"/>
              <a:cs typeface="Lancelot"/>
              <a:sym typeface="Lancelot"/>
            </a:endParaRPr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311700" y="1201078"/>
            <a:ext cx="8520600" cy="31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Traditional methods of dealing with social anxiety can be overwhelming and difficult. </a:t>
            </a:r>
            <a:endParaRPr sz="2000">
              <a:solidFill>
                <a:srgbClr val="0D0186"/>
              </a:solidFill>
              <a:latin typeface="Lancelot"/>
              <a:ea typeface="Lancelot"/>
              <a:cs typeface="Lancelot"/>
              <a:sym typeface="Lancelo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>
                <a:solidFill>
                  <a:srgbClr val="0D0186"/>
                </a:solidFill>
                <a:latin typeface="Lancelot"/>
                <a:ea typeface="Lancelot"/>
                <a:cs typeface="Lancelot"/>
                <a:sym typeface="Lancelot"/>
              </a:rPr>
              <a:t>EXPQuest changes that.</a:t>
            </a:r>
            <a:endParaRPr sz="2500">
              <a:solidFill>
                <a:srgbClr val="0D0186"/>
              </a:solidFill>
              <a:latin typeface="Lancelot"/>
              <a:ea typeface="Lancelot"/>
              <a:cs typeface="Lancelot"/>
              <a:sym typeface="Lancelo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